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3" r:id="rId2"/>
    <p:sldId id="272" r:id="rId3"/>
    <p:sldId id="270" r:id="rId4"/>
    <p:sldId id="295" r:id="rId5"/>
    <p:sldId id="296" r:id="rId6"/>
    <p:sldId id="273" r:id="rId7"/>
    <p:sldId id="261" r:id="rId8"/>
    <p:sldId id="298" r:id="rId9"/>
    <p:sldId id="299" r:id="rId10"/>
    <p:sldId id="259" r:id="rId11"/>
    <p:sldId id="300" r:id="rId12"/>
    <p:sldId id="274" r:id="rId13"/>
    <p:sldId id="258" r:id="rId14"/>
    <p:sldId id="301" r:id="rId15"/>
    <p:sldId id="263" r:id="rId16"/>
    <p:sldId id="303" r:id="rId17"/>
    <p:sldId id="264" r:id="rId18"/>
    <p:sldId id="275" r:id="rId19"/>
    <p:sldId id="304" r:id="rId20"/>
    <p:sldId id="306" r:id="rId21"/>
    <p:sldId id="305" r:id="rId22"/>
    <p:sldId id="309" r:id="rId23"/>
    <p:sldId id="266" r:id="rId24"/>
    <p:sldId id="27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54"/>
      </p:cViewPr>
      <p:guideLst>
        <p:guide orient="horz" pos="21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831018" y="3757116"/>
            <a:ext cx="4034918" cy="23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de-DE" sz="8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 PROGRAMMING AND MOBILE PROGRAMMING</a:t>
            </a: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 7</a:t>
            </a: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2138531"/>
            <a:ext cx="38715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31018" y="436159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206558" y="269454"/>
            <a:ext cx="3778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Overview of Frameworks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712940" y="6136169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435692" y="408327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2760" y="4248242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Xamarin</a:t>
            </a: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4577" y="384451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301505" y="3970747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Flutter</a:t>
            </a: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548722" y="1335751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5340" y="1225126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Ionic</a:t>
            </a: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66362" y="9312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301750" y="729615"/>
            <a:ext cx="2341880" cy="517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Native</a:t>
            </a: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792382" y="445846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 Box 1"/>
          <p:cNvSpPr txBox="1"/>
          <p:nvPr/>
        </p:nvSpPr>
        <p:spPr>
          <a:xfrm>
            <a:off x="1457325" y="1134745"/>
            <a:ext cx="5080000" cy="2153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Developed By 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 Facebook in  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 2015 using  JavaScript</a:t>
            </a: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Performance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Near-native performance using native components.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Cost &amp; Time to Market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Reduces development time with a single codebase.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UX &amp; UI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Provides a native-like user experience.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Community Support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Very strong with over 92.6K stars on GitHub.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Use Cases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Ideal for social media apps, e-commerce platforms, and business applications.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97915" y="4288155"/>
            <a:ext cx="5080000" cy="1701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Developed By 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 Google in 2018 using Dart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Performance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Exceptional; compiles to native ARM code.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Cost &amp; Time to Market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Single codebase reduces costs and development time.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UX &amp; UI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Rich customizable widgets adhering to Material Design.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Community Support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Growing with over 110K stars on GitHub.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Use Cases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Best for gaming apps, high-performance UIs, and enterprise applications.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658100" y="1517650"/>
            <a:ext cx="4335780" cy="1863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Developed By 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Drifty Co. (now Ionic) in 2018 with  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 HTML, CSS, JavaScript</a:t>
            </a: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Performance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Generally slower than native apps; relies on WebView.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Cost &amp; Time to Market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Fast development cycles; cost-effective.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UX &amp; UI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Good, but may lack the smoothness of native apps.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Use Cases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Suitable for MVPs and content-driven applications.</a:t>
            </a: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906047" y="168351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5272" y="1336172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88407" y="4182242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Text Box 24"/>
          <p:cNvSpPr txBox="1"/>
          <p:nvPr/>
        </p:nvSpPr>
        <p:spPr>
          <a:xfrm>
            <a:off x="7289165" y="4585018"/>
            <a:ext cx="5080000" cy="1863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Language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C#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Performance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Near-native; performance varies with platform-specific code.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Cost &amp; Time to Market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Allows code sharing but may require customizations.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UX &amp; UI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Native user experience using native controls.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Community Support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Moderate; backed by Microsoft.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Use Cases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Best for enterprise applications needing deep integration with Microsoft services.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206558" y="269454"/>
            <a:ext cx="3778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Overview of Frameworks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375367" y="408327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2760" y="4248242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Xamarin</a:t>
            </a: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4577" y="384451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51890" y="3910965"/>
            <a:ext cx="2178685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Apache Cordova</a:t>
            </a: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548722" y="1335751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5340" y="1225126"/>
            <a:ext cx="1525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NativeScript</a:t>
            </a: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66362" y="9312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457325" y="819150"/>
            <a:ext cx="290512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Appcelerator Titanium</a:t>
            </a: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792382" y="445846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 Box 1"/>
          <p:cNvSpPr txBox="1"/>
          <p:nvPr/>
        </p:nvSpPr>
        <p:spPr>
          <a:xfrm>
            <a:off x="1457325" y="1134745"/>
            <a:ext cx="5080000" cy="2153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Language: JavaScript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Performance: Good; compiles to native code.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Cost &amp; Time to Market: Moderate; reasonable speed for development.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UX &amp; UI: Can create native-like UI.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Complexity: Moderate; familiarity with JavaScript is required.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Use Cases: Good for cross-platform applications needing a balance of performance and development speed.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97915" y="4288155"/>
            <a:ext cx="5080000" cy="1701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Language: HTML, CSS, JavaScript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Performance: Lower performance; suitable for simple applications.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Cost &amp; Time to Market: Very low development costs.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UX &amp; UI: Basic; can feel less native.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Community Support: Established but declining popularity.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Use Cases: Ideal for simple applications and prototypes.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533005" y="1331595"/>
            <a:ext cx="4566920" cy="23425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sz="105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Language: JavaScript, TypeScript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Performance: Excellent; compiles to native code.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Cost &amp; Time to Market: Allows shared code but requires effort for native features.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UX &amp; UI: Native look with access to native UI components.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Community Support: Growing but smaller than React Native or Flutter.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en-US" sz="1050">
                <a:solidFill>
                  <a:schemeClr val="bg1"/>
                </a:solidFill>
                <a:latin typeface="Calibri" panose="020F0502020204030204"/>
                <a:ea typeface="等线"/>
              </a:rPr>
              <a:t>Use Cases: Best for business applications and productivity tools.</a:t>
            </a: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906047" y="168351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5272" y="1336172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88407" y="4182242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Text Box 24"/>
          <p:cNvSpPr txBox="1"/>
          <p:nvPr/>
        </p:nvSpPr>
        <p:spPr>
          <a:xfrm>
            <a:off x="7174865" y="4585335"/>
            <a:ext cx="5194300" cy="21088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Language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C#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Performance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Near-native; performance varies with platform-specific code.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Cost &amp; Time to Market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Allows code sharing but may require customizations.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UX &amp; UI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Native user experience using native controls.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Community Support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Moderate; backed by Microsoft.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5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sz="1050" b="1">
                <a:solidFill>
                  <a:schemeClr val="bg1"/>
                </a:solidFill>
                <a:latin typeface="Calibri" panose="020F0502020204030204"/>
                <a:ea typeface="等线"/>
              </a:rPr>
              <a:t>Use Cases</a:t>
            </a:r>
            <a:r>
              <a:rPr lang="en-US" altLang="zh-CN" sz="1050">
                <a:solidFill>
                  <a:schemeClr val="bg1"/>
                </a:solidFill>
                <a:latin typeface="Calibri" panose="020F0502020204030204"/>
                <a:ea typeface="等线"/>
              </a:rPr>
              <a:t>: Best for enterprise applications needing deep integration with Microsoft services.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9579611" y="496513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-102552" y="3350861"/>
            <a:ext cx="11482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 Blueprint for building mobile apps; involves choosing the right technologies and methods.</a:t>
            </a: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872106" y="1649200"/>
            <a:ext cx="87172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de-DE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Mobile App Architecture Overview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37935" y="433003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535305" y="3975735"/>
            <a:ext cx="3541395" cy="26993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Key Principles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Flexibility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Maintainability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Reusability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Security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Portability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51835" y="4267835"/>
            <a:ext cx="4722495" cy="2407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Performance</a:t>
            </a: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Sustainability</a:t>
            </a: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Extensibility</a:t>
            </a: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Testability</a:t>
            </a: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  <a:sym typeface="+mn-ea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Intuitiveness</a:t>
            </a: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687003" y="269454"/>
            <a:ext cx="6817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Importance of Good Mobile App Architecture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174360" y="1795504"/>
            <a:ext cx="4888288" cy="4040972"/>
          </a:xfrm>
          <a:prstGeom prst="rect">
            <a:avLst/>
          </a:prstGeom>
          <a:blipFill dpi="0" rotWithShape="1">
            <a:blip r:embed="rId2"/>
            <a:srcRect/>
            <a:stretch>
              <a:fillRect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6E2DF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29353" y="2850433"/>
            <a:ext cx="21437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Benefits</a:t>
            </a: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891354" y="3449324"/>
            <a:ext cx="4683465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en-US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oEnhances modularity</a:t>
            </a:r>
          </a:p>
          <a:p>
            <a:pPr>
              <a:lnSpc>
                <a:spcPct val="130000"/>
              </a:lnSpc>
            </a:pPr>
            <a:endParaRPr lang="en-US" altLang="en-US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oEnsures security</a:t>
            </a:r>
          </a:p>
          <a:p>
            <a:pPr>
              <a:lnSpc>
                <a:spcPct val="130000"/>
              </a:lnSpc>
            </a:pPr>
            <a:endParaRPr lang="en-US" altLang="en-US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oIncreases reliability</a:t>
            </a:r>
          </a:p>
          <a:p>
            <a:pPr>
              <a:lnSpc>
                <a:spcPct val="130000"/>
              </a:lnSpc>
            </a:pPr>
            <a:endParaRPr lang="en-US" altLang="en-US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oOptimizes performance and scalability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754631" y="269454"/>
            <a:ext cx="6682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Layers of Mobile Application Architectureure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574040" y="1812925"/>
            <a:ext cx="5522595" cy="35972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7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1. </a:t>
            </a:r>
            <a:r>
              <a:rPr lang="en-US" altLang="zh-CN" sz="1600" b="1">
                <a:solidFill>
                  <a:schemeClr val="bg1"/>
                </a:solidFill>
                <a:latin typeface="Calibri" panose="020F0502020204030204"/>
                <a:ea typeface="等线"/>
              </a:rPr>
              <a:t>Presentation Layer</a:t>
            </a:r>
            <a:r>
              <a:rPr lang="en-US" altLang="zh-CN" sz="1600">
                <a:solidFill>
                  <a:schemeClr val="bg1"/>
                </a:solidFill>
                <a:latin typeface="Calibri" panose="020F0502020204030204"/>
                <a:ea typeface="等线"/>
              </a:rPr>
              <a:t>: User interface components (e.g., screens, controls).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60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7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2. </a:t>
            </a:r>
            <a:r>
              <a:rPr lang="en-US" altLang="zh-CN" sz="1600" b="1">
                <a:solidFill>
                  <a:schemeClr val="bg1"/>
                </a:solidFill>
                <a:latin typeface="Calibri" panose="020F0502020204030204"/>
                <a:ea typeface="等线"/>
              </a:rPr>
              <a:t>Business Layer</a:t>
            </a:r>
            <a:r>
              <a:rPr lang="en-US" altLang="zh-CN" sz="1600">
                <a:solidFill>
                  <a:schemeClr val="bg1"/>
                </a:solidFill>
                <a:latin typeface="Calibri" panose="020F0502020204030204"/>
                <a:ea typeface="等线"/>
              </a:rPr>
              <a:t>: Core application logic and processes (e.g., data handling).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 sz="1600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7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</a:rPr>
              <a:t>3. </a:t>
            </a:r>
            <a:r>
              <a:rPr lang="en-US" altLang="zh-CN" sz="1600" b="1">
                <a:solidFill>
                  <a:schemeClr val="bg1"/>
                </a:solidFill>
                <a:latin typeface="Calibri" panose="020F0502020204030204"/>
                <a:ea typeface="等线"/>
              </a:rPr>
              <a:t>Data Layer</a:t>
            </a:r>
            <a:r>
              <a:rPr lang="en-US" altLang="zh-CN" sz="1600">
                <a:solidFill>
                  <a:schemeClr val="bg1"/>
                </a:solidFill>
                <a:latin typeface="Calibri" panose="020F0502020204030204"/>
                <a:ea typeface="等线"/>
              </a:rPr>
              <a:t>: Manages data connections and storage (e.g., databases).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0" y="1812290"/>
            <a:ext cx="5718810" cy="377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035618" y="269454"/>
            <a:ext cx="61207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Types of Mobile Application Architecture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618479" y="2628703"/>
            <a:ext cx="955042" cy="80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908810"/>
            <a:ext cx="3731260" cy="2465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35" y="1908810"/>
            <a:ext cx="3487420" cy="256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0" y="1710690"/>
            <a:ext cx="3745865" cy="266382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0" y="4821555"/>
            <a:ext cx="3619500" cy="1270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1.Layered Architecture: Organizes application into layers; promotes modularity.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902710" y="4930775"/>
            <a:ext cx="3905250" cy="1475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2.Monolithic Architecture: Structures the entire application as a single unit.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091170" y="4625340"/>
            <a:ext cx="3678555" cy="2073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3.Microservice Architecture: Breaks the application into smaller, independent services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035618" y="269454"/>
            <a:ext cx="61207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Types of Mobile Application Architecture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618479" y="2628703"/>
            <a:ext cx="955042" cy="80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5" name="Text Box 14"/>
          <p:cNvSpPr txBox="1"/>
          <p:nvPr/>
        </p:nvSpPr>
        <p:spPr>
          <a:xfrm>
            <a:off x="81280" y="3608070"/>
            <a:ext cx="3619500" cy="1270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Model View Controller (MVC): Separates application into Model, View, and Controller.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958590" y="3584575"/>
            <a:ext cx="3905250" cy="1475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Model-View-Presenter (MVP): Shifts responsibility to Presenter for cleaner separation.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268335" y="3798570"/>
            <a:ext cx="3678555" cy="2073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  <a:sym typeface="+mn-ea"/>
              </a:rPr>
              <a:t>Model-View-ViewModel (MVVM): Introduces ViewModel linking View and data sources.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1266190"/>
            <a:ext cx="3204210" cy="1995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365" y="1457325"/>
            <a:ext cx="3835400" cy="1804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95" y="1864995"/>
            <a:ext cx="3528060" cy="12515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75" y="4840605"/>
            <a:ext cx="2732405" cy="172910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958590" y="5207635"/>
            <a:ext cx="5198110" cy="11804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View-Interactor-Presenter-Entity-Router (VIPER)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Modular architecture promoting scalability.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585085" y="269454"/>
            <a:ext cx="70218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Factors to Consider in Mobile App Architecture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222003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2222907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Device type</a:t>
            </a: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Development framework</a:t>
            </a: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27908" y="347641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81704" y="3479284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Bandwidth considerations</a:t>
            </a: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User interface design</a:t>
            </a: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4732790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4735662"/>
            <a:ext cx="5273154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Navigation methods</a:t>
            </a:r>
          </a:p>
          <a:p>
            <a:pPr>
              <a:lnSpc>
                <a:spcPct val="130000"/>
              </a:lnSpc>
            </a:pPr>
            <a:r>
              <a:rPr lang="en-US" altLang="en-US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Real-time updates vs. push notifications</a:t>
            </a: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8585" y="5574665"/>
            <a:ext cx="11928475" cy="1250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Symbol" panose="05050102010706020507"/>
                <a:ea typeface="等线"/>
              </a:rPr>
              <a:t>·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The right architecture and framework are crucial for building scalable, high-performance mobile applications.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Symbol" panose="05050102010706020507"/>
                <a:ea typeface="等线"/>
              </a:rPr>
              <a:t>·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By aligning architecture with project goals and team expertise, developers can create resilient apps that adapt to evolving user needs.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9879966" y="469335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2645" y="3429000"/>
            <a:ext cx="11007090" cy="21958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Defination: A systematic approach to defining, creating, and verifying requirements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for a software system.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Purpose: Ensures effective creation of a software product through understanding,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recording, and managing stakeholder demands.</a:t>
            </a: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40612" y="2657580"/>
            <a:ext cx="65963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Requirements Engineering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597880" y="1363949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349059" y="1147550"/>
            <a:ext cx="85794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Requirements Engineering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1854200"/>
            <a:ext cx="784860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07060" y="1606550"/>
            <a:ext cx="9620885" cy="79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mobile app is a program designed to run on mobile devices like mobile</a:t>
            </a:r>
          </a:p>
          <a:p>
            <a:pPr algn="ctr"/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and smart phones </a:t>
            </a: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52400" y="857250"/>
            <a:ext cx="11840845" cy="7080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en-US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types of mobile apps and their differences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831185" y="43621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015" y="2560320"/>
            <a:ext cx="5848985" cy="4067810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spcAft>
                <a:spcPts val="1000"/>
              </a:spcAft>
              <a:buNone/>
            </a:pP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These apps are built for different</a:t>
            </a:r>
          </a:p>
          <a:p>
            <a:pPr>
              <a:lnSpc>
                <a:spcPts val="1600"/>
              </a:lnSpc>
              <a:spcAft>
                <a:spcPts val="1000"/>
              </a:spcAft>
              <a:buNone/>
            </a:pP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operating systems,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primarily:</a:t>
            </a: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  <a:spcAft>
                <a:spcPts val="1000"/>
              </a:spcAft>
              <a:buNone/>
            </a:pP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600"/>
              </a:lnSpc>
              <a:spcAft>
                <a:spcPts val="1000"/>
              </a:spcAft>
              <a:buNone/>
            </a:pPr>
            <a:r>
              <a:rPr lang="zh-CN" sz="2000" b="1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Android apps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– available on the</a:t>
            </a:r>
          </a:p>
          <a:p>
            <a:pPr lvl="1">
              <a:lnSpc>
                <a:spcPts val="1600"/>
              </a:lnSpc>
              <a:spcAft>
                <a:spcPts val="1000"/>
              </a:spcAft>
            </a:pP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google play store and designed for </a:t>
            </a:r>
          </a:p>
          <a:p>
            <a:pPr marL="457200" lvl="1" indent="0">
              <a:lnSpc>
                <a:spcPts val="1600"/>
              </a:lnSpc>
              <a:spcAft>
                <a:spcPts val="1000"/>
              </a:spcAft>
              <a:buNone/>
            </a:pP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devices running android os.</a:t>
            </a:r>
            <a:endParaRPr lang="en-US" altLang="zh-CN" sz="171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16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zh-CN" sz="2000" b="1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iOS apps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–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vailable on the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pple</a:t>
            </a:r>
          </a:p>
          <a:p>
            <a:pPr marL="800100" lvl="1" indent="-342900" algn="just">
              <a:lnSpc>
                <a:spcPts val="16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pp </a:t>
            </a:r>
            <a:r>
              <a:rPr lang="en-US" alt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tore and designed for i</a:t>
            </a:r>
            <a:r>
              <a:rPr lang="en-US" altLang="zh-CN" sz="171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</a:t>
            </a:r>
            <a:r>
              <a:rPr lang="zh-CN" sz="171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ones</a:t>
            </a:r>
          </a:p>
          <a:p>
            <a:pPr marL="0" lvl="0" indent="0" algn="just">
              <a:lnSpc>
                <a:spcPts val="16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and i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</a:p>
          <a:p>
            <a:pPr marL="0" lvl="0" indent="0" algn="just">
              <a:lnSpc>
                <a:spcPct val="150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just">
              <a:lnSpc>
                <a:spcPct val="150000"/>
              </a:lnSpc>
              <a:spcAft>
                <a:spcPts val="1000"/>
              </a:spcAft>
              <a:buSzPts val="1000"/>
              <a:buNone/>
              <a:tabLst>
                <a:tab pos="457200" algn="l"/>
              </a:tabLst>
            </a:pP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6351" y="2901263"/>
            <a:ext cx="4645152" cy="395575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exist several types mobile app, all with different specifications. We can find: 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Native apps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rogressive </a:t>
            </a: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app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Hybrid apps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Educational </a:t>
            </a:r>
            <a:r>
              <a:rPr 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apps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apps</a:t>
            </a: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media apps</a:t>
            </a:r>
          </a:p>
          <a:p>
            <a:pPr marL="342900" lvl="0" indent="-342900" algn="just">
              <a:lnSpc>
                <a:spcPct val="10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lifestyle apps etc…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25" y="5353050"/>
            <a:ext cx="2763520" cy="115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36575" y="685165"/>
            <a:ext cx="8190230" cy="11550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Requirements Management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79500" y="1953895"/>
            <a:ext cx="6767195" cy="43383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</a:t>
            </a:r>
            <a:r>
              <a:rPr lang="en-US" altLang="en-US" b="1">
                <a:solidFill>
                  <a:schemeClr val="bg1"/>
                </a:solidFill>
                <a:latin typeface="Calibri" panose="020F0502020204030204"/>
                <a:ea typeface="等线"/>
              </a:rPr>
              <a:t>Definition:</a:t>
            </a: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 Analyzing, documenting, tracking, and prioritizing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 requirements.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endParaRPr lang="en-US" altLang="en-US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 b="1">
                <a:solidFill>
                  <a:schemeClr val="bg1"/>
                </a:solidFill>
                <a:latin typeface="Calibri" panose="020F0502020204030204"/>
                <a:ea typeface="等线"/>
              </a:rPr>
              <a:t>Key Activities: </a:t>
            </a:r>
          </a:p>
          <a:p>
            <a:pPr marL="914400" lvl="1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oTracking changes</a:t>
            </a:r>
          </a:p>
          <a:p>
            <a:pPr marL="914400" lvl="1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oVersion control</a:t>
            </a:r>
          </a:p>
          <a:p>
            <a:pPr marL="914400" lvl="1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oTraceability</a:t>
            </a:r>
          </a:p>
          <a:p>
            <a:pPr marL="914400" lvl="1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oCommunication with stakeholders</a:t>
            </a:r>
          </a:p>
          <a:p>
            <a:pPr marL="914400" lvl="1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bg1"/>
                </a:solidFill>
                <a:latin typeface="Calibri" panose="020F0502020204030204"/>
                <a:ea typeface="等线"/>
              </a:rPr>
              <a:t>oMonitoring and reporting on progress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33084" y="1147550"/>
            <a:ext cx="10211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Requirements Verification and Validation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937385" y="2185035"/>
            <a:ext cx="6767195" cy="43383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Verification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Ensures requirements are complete and consistent.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Validation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Confirms that requirements meet stakeholder needs.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Methods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Reviews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Testing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Walkthroughs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Importance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Prevents errors from propagating into later development stages.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36575" y="685165"/>
            <a:ext cx="11655425" cy="10731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Tools Involved in Requirements Engineering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79500" y="1953895"/>
            <a:ext cx="6767195" cy="43383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oObservation reports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oQuestionnaires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oUse cases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oUser stories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oRequirement workshops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oMind mapping</a:t>
            </a:r>
          </a:p>
          <a:p>
            <a:pPr marL="457200" indent="-22860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en-US" sz="2000">
                <a:solidFill>
                  <a:schemeClr val="bg1"/>
                </a:solidFill>
                <a:latin typeface="Calibri" panose="020F0502020204030204"/>
                <a:ea typeface="等线"/>
              </a:rPr>
              <a:t>oPrototyping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36720" y="633238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944245"/>
            <a:ext cx="4942205" cy="248475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604000" y="1375410"/>
            <a:ext cx="4889500" cy="36976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Key Factors consodered in cost estimation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App complexity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Platform choice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UI/UX design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Features and integrations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Developer location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Backend development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3970020"/>
            <a:ext cx="480314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98274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017881"/>
            <a:ext cx="38715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END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29443" y="424094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39360" y="269454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NATIVE APPS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8" y="2664983"/>
            <a:ext cx="4981131" cy="33207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6391" y="2477947"/>
            <a:ext cx="4466600" cy="3644994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Offline usability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Recognizable look and feel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Optimized aspect ratio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Disadvantages: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Long download process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 flexibility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Development costs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29" y="953771"/>
            <a:ext cx="10107623" cy="1300314"/>
          </a:xfrm>
        </p:spPr>
        <p:txBody>
          <a:bodyPr anchor="t">
            <a:noAutofit/>
          </a:bodyPr>
          <a:lstStyle/>
          <a:p>
            <a:br>
              <a:rPr lang="en-US" alt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uilt specifically for one platform (android or ios) using platform-specific languages (e.g., swift for ios, </a:t>
            </a:r>
            <a:br>
              <a:rPr 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kotlin for android), native apps are usually downloadable via app store</a:t>
            </a:r>
            <a:r>
              <a:rPr lang="en-US" alt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sz="1800" cap="non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google play store.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57AD2-48B4-7988-2FEA-DAD21495055E}"/>
              </a:ext>
            </a:extLst>
          </p:cNvPr>
          <p:cNvSpPr txBox="1"/>
          <p:nvPr/>
        </p:nvSpPr>
        <p:spPr>
          <a:xfrm>
            <a:off x="1065433" y="2308521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Examples of native app</a:t>
            </a:r>
            <a:endParaRPr lang="en-C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966460" y="269454"/>
            <a:ext cx="259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25" y="2572562"/>
            <a:ext cx="4063949" cy="3884511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494655" y="2395855"/>
            <a:ext cx="5866765" cy="4061460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Fast development time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Single code base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Light weight and easier to maintain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Offline usage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Disadvantages: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Partial access to all the device's features and capabilities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variation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the platform and browser used;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Native app preference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 a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web-based app.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56920" y="821690"/>
            <a:ext cx="10515600" cy="1325563"/>
          </a:xfrm>
        </p:spPr>
        <p:txBody>
          <a:bodyPr anchor="t">
            <a:normAutofit/>
          </a:bodyPr>
          <a:lstStyle/>
          <a:p>
            <a:br>
              <a:rPr lang="en-US" altLang="zh-C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app that's built using web platform technologies, but that provides a user experience like</a:t>
            </a:r>
            <a:b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of a platform-specific app. </a:t>
            </a: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779203" y="269454"/>
            <a:ext cx="4633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PROGESSIVE WEB APPS (PWA)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11738" y="269454"/>
            <a:ext cx="2168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APPS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720975"/>
            <a:ext cx="5012055" cy="265366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0" y="2245995"/>
            <a:ext cx="5381625" cy="3974465"/>
          </a:xfrm>
        </p:spPr>
        <p:txBody>
          <a:bodyPr numCol="1">
            <a:normAutofit fontScale="95000" lnSpcReduction="10000"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llows developers to build an app for multiple platforms more quickly and efficiently</a:t>
            </a:r>
            <a:endParaRPr lang="en-US" altLang="zh-CN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educes the amount of time and resources needed</a:t>
            </a:r>
          </a:p>
          <a:p>
            <a:pPr marL="0" indent="0">
              <a:buNone/>
            </a:pP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7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Disadvantages: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ometimes result in slower performance and a potentially poorer user experience. 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ay not be optimised for a particular platform and may not have access to all of the device's features and capabilities. </a:t>
            </a:r>
            <a:endParaRPr lang="en-US" altLang="zh-CN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experience may not be as smooth and seamless as a native app.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497" y="729615"/>
            <a:ext cx="9605635" cy="145242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br>
              <a:rPr lang="en-US" altLang="zh-C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Cross-platform apps built with web technologies, packaged as native apps.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2041525" y="-2601987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478521" y="3356683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16230" y="2023745"/>
            <a:ext cx="11651615" cy="9271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Mobile App Programming Languages Overview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057880" y="6228049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031875" y="2995295"/>
            <a:ext cx="7257415" cy="25279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 Choice of language affects performance, development speed, platform compatibility, and community support.</a:t>
            </a: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endParaRPr lang="en-US" altLang="zh-CN">
              <a:solidFill>
                <a:schemeClr val="bg1"/>
              </a:solidFill>
              <a:latin typeface="Calibri" panose="020F0502020204030204"/>
              <a:ea typeface="等线"/>
            </a:endParaRPr>
          </a:p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solidFill>
                  <a:schemeClr val="bg1"/>
                </a:solidFill>
                <a:latin typeface="Symbol" panose="05050102010706020507"/>
                <a:ea typeface="Symbol" panose="05050102010706020507"/>
              </a:rPr>
              <a:t>· </a:t>
            </a:r>
            <a:r>
              <a:rPr lang="en-US" altLang="zh-CN" b="1">
                <a:solidFill>
                  <a:schemeClr val="bg1"/>
                </a:solidFill>
                <a:latin typeface="Calibri" panose="020F0502020204030204"/>
                <a:ea typeface="等线"/>
              </a:rPr>
              <a:t>Categories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: 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Native Programming Languages</a:t>
            </a:r>
          </a:p>
          <a:p>
            <a:pPr marL="9144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600">
                <a:solidFill>
                  <a:schemeClr val="bg1"/>
                </a:solidFill>
                <a:latin typeface="Courier New" panose="02070309020205020404"/>
                <a:ea typeface="等线"/>
              </a:rPr>
              <a:t>o </a:t>
            </a: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Cross-Platform Programming Languages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037523" y="348829"/>
            <a:ext cx="48837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Native Programming Languages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>
            <a:off x="6096003" y="1914480"/>
            <a:ext cx="0" cy="3759200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75148" y="4476534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32071" y="2123105"/>
            <a:ext cx="3040912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Kotlin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Platform: Android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Features: Conciseness, null safety, interoperability.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Strengths: Reduces boilerplate code.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Weaknesses: Smaller community than Java.</a:t>
            </a: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21251" y="4198069"/>
            <a:ext cx="3040912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Platform: Android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Features: Platform independence, rich ecosystem.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Strengths: Robust security features.</a:t>
            </a:r>
          </a:p>
          <a:p>
            <a:pPr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Weaknesses: Verbose syntax.</a:t>
            </a: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87878" y="1792689"/>
            <a:ext cx="3040912" cy="155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Swift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Platform: iOS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Features: Safety, performance, interoperability.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Strengths: High performance, modern syntax.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Weaknesses: Limited to Apple devices.</a:t>
            </a: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5828" y="4680453"/>
            <a:ext cx="3040912" cy="134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Objective-C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Platform: iOS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Features: Dynamic runtime, mature ecosystem.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Strengths: Extensive libraries.</a:t>
            </a:r>
          </a:p>
          <a:p>
            <a:pPr algn="l">
              <a:lnSpc>
                <a:spcPct val="130000"/>
              </a:lnSpc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Weaknesses: Steep learning curve.</a:t>
            </a: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64811" y="2313399"/>
            <a:ext cx="221010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8450"/>
                </a:moveTo>
                <a:lnTo>
                  <a:pt x="13745" y="19350"/>
                </a:lnTo>
                <a:lnTo>
                  <a:pt x="7855" y="11700"/>
                </a:lnTo>
                <a:lnTo>
                  <a:pt x="2618" y="13950"/>
                </a:lnTo>
                <a:lnTo>
                  <a:pt x="2618" y="3150"/>
                </a:lnTo>
                <a:lnTo>
                  <a:pt x="15709" y="9000"/>
                </a:lnTo>
                <a:lnTo>
                  <a:pt x="9818" y="10800"/>
                </a:lnTo>
                <a:cubicBezTo>
                  <a:pt x="9818" y="10800"/>
                  <a:pt x="16364" y="18450"/>
                  <a:pt x="16364" y="18450"/>
                </a:cubicBezTo>
                <a:close/>
                <a:moveTo>
                  <a:pt x="21600" y="9450"/>
                </a:moveTo>
                <a:lnTo>
                  <a:pt x="0" y="0"/>
                </a:lnTo>
                <a:lnTo>
                  <a:pt x="0" y="17550"/>
                </a:lnTo>
                <a:lnTo>
                  <a:pt x="6739" y="14145"/>
                </a:lnTo>
                <a:lnTo>
                  <a:pt x="12436" y="21600"/>
                </a:lnTo>
                <a:lnTo>
                  <a:pt x="19636" y="18900"/>
                </a:lnTo>
                <a:lnTo>
                  <a:pt x="13621" y="11516"/>
                </a:lnTo>
                <a:cubicBezTo>
                  <a:pt x="13621" y="11516"/>
                  <a:pt x="21600" y="9450"/>
                  <a:pt x="21600" y="945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96142" y="4946598"/>
            <a:ext cx="241102" cy="334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7776"/>
                </a:moveTo>
                <a:lnTo>
                  <a:pt x="2400" y="7776"/>
                </a:lnTo>
                <a:lnTo>
                  <a:pt x="2400" y="4752"/>
                </a:lnTo>
                <a:cubicBezTo>
                  <a:pt x="2400" y="3165"/>
                  <a:pt x="4396" y="1728"/>
                  <a:pt x="6600" y="1728"/>
                </a:cubicBezTo>
                <a:lnTo>
                  <a:pt x="15000" y="1728"/>
                </a:lnTo>
                <a:cubicBezTo>
                  <a:pt x="17204" y="1728"/>
                  <a:pt x="19200" y="3165"/>
                  <a:pt x="19200" y="4752"/>
                </a:cubicBezTo>
                <a:cubicBezTo>
                  <a:pt x="19200" y="4752"/>
                  <a:pt x="19200" y="7776"/>
                  <a:pt x="19200" y="7776"/>
                </a:cubicBezTo>
                <a:close/>
                <a:moveTo>
                  <a:pt x="19200" y="14256"/>
                </a:moveTo>
                <a:cubicBezTo>
                  <a:pt x="19200" y="17458"/>
                  <a:pt x="15847" y="19872"/>
                  <a:pt x="11400" y="19872"/>
                </a:cubicBezTo>
                <a:lnTo>
                  <a:pt x="10200" y="19872"/>
                </a:lnTo>
                <a:cubicBezTo>
                  <a:pt x="5753" y="19872"/>
                  <a:pt x="2400" y="17458"/>
                  <a:pt x="2400" y="14256"/>
                </a:cubicBezTo>
                <a:lnTo>
                  <a:pt x="2400" y="9504"/>
                </a:lnTo>
                <a:lnTo>
                  <a:pt x="19200" y="9504"/>
                </a:lnTo>
                <a:cubicBezTo>
                  <a:pt x="19200" y="9504"/>
                  <a:pt x="19200" y="14256"/>
                  <a:pt x="19200" y="14256"/>
                </a:cubicBezTo>
                <a:close/>
                <a:moveTo>
                  <a:pt x="15000" y="0"/>
                </a:moveTo>
                <a:lnTo>
                  <a:pt x="6600" y="0"/>
                </a:lnTo>
                <a:cubicBezTo>
                  <a:pt x="3067" y="0"/>
                  <a:pt x="0" y="2208"/>
                  <a:pt x="0" y="4752"/>
                </a:cubicBezTo>
                <a:lnTo>
                  <a:pt x="0" y="14256"/>
                </a:lnTo>
                <a:cubicBezTo>
                  <a:pt x="0" y="18417"/>
                  <a:pt x="4420" y="21600"/>
                  <a:pt x="10200" y="21600"/>
                </a:cubicBezTo>
                <a:lnTo>
                  <a:pt x="11400" y="21600"/>
                </a:lnTo>
                <a:cubicBezTo>
                  <a:pt x="17180" y="21600"/>
                  <a:pt x="21600" y="18417"/>
                  <a:pt x="21600" y="14256"/>
                </a:cubicBezTo>
                <a:lnTo>
                  <a:pt x="21600" y="4752"/>
                </a:lnTo>
                <a:cubicBezTo>
                  <a:pt x="21600" y="2208"/>
                  <a:pt x="18533" y="0"/>
                  <a:pt x="15000" y="0"/>
                </a:cubicBezTo>
                <a:close/>
                <a:moveTo>
                  <a:pt x="9600" y="6048"/>
                </a:moveTo>
                <a:lnTo>
                  <a:pt x="12000" y="6048"/>
                </a:lnTo>
                <a:lnTo>
                  <a:pt x="12000" y="3456"/>
                </a:lnTo>
                <a:lnTo>
                  <a:pt x="9600" y="3456"/>
                </a:lnTo>
                <a:cubicBezTo>
                  <a:pt x="9600" y="3456"/>
                  <a:pt x="9600" y="6048"/>
                  <a:pt x="9600" y="6048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5959" y="2313399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185545"/>
            <a:ext cx="8310880" cy="4750435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8318" y="348829"/>
            <a:ext cx="9942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Classification Programming Languages based on type of mobile ap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42570" y="5959475"/>
            <a:ext cx="11862435" cy="8985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>
                <a:solidFill>
                  <a:schemeClr val="bg1"/>
                </a:solidFill>
                <a:latin typeface="Calibri" panose="020F0502020204030204"/>
                <a:ea typeface="等线"/>
              </a:rPr>
              <a:t>Understanding the different types of mobile apps, programming languages, and development frameworks is essential for aspiring mobile developers.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2041525" y="-2601987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478521" y="3356683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16230" y="2023745"/>
            <a:ext cx="11651615" cy="9271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Mobile App Development Framework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057880" y="6228049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1473835" y="2967990"/>
            <a:ext cx="7162165" cy="21971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228600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2000">
                <a:solidFill>
                  <a:schemeClr val="bg1"/>
                </a:solidFill>
                <a:latin typeface="Symbol" panose="05050102010706020507"/>
                <a:ea typeface="等线"/>
              </a:rPr>
              <a:t>· </a:t>
            </a:r>
            <a:r>
              <a:rPr lang="en-US" altLang="zh-CN" sz="2400">
                <a:solidFill>
                  <a:schemeClr val="bg1"/>
                </a:solidFill>
                <a:latin typeface="Calibri" panose="020F0502020204030204"/>
                <a:ea typeface="等线"/>
              </a:rPr>
              <a:t>A library that provides the fundamental structure needed to create mobile applications for specific environments.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2245</Words>
  <Application>Microsoft Office PowerPoint</Application>
  <PresentationFormat>Widescreen</PresentationFormat>
  <Paragraphs>244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Microsoft YaHei</vt:lpstr>
      <vt:lpstr>Arial</vt:lpstr>
      <vt:lpstr>Calibri</vt:lpstr>
      <vt:lpstr>Courier New</vt:lpstr>
      <vt:lpstr>Symbol</vt:lpstr>
      <vt:lpstr>Times New Roman</vt:lpstr>
      <vt:lpstr>Office 主题​​</vt:lpstr>
      <vt:lpstr>PowerPoint Presentation</vt:lpstr>
      <vt:lpstr>PowerPoint Presentation</vt:lpstr>
      <vt:lpstr> Built specifically for one platform (android or ios) using platform-specific languages (e.g., swift for ios,   kotlin for android), native apps are usually downloadable via app stores or google play store. </vt:lpstr>
      <vt:lpstr> An app that's built using web platform technologies, but that provides a user experience like   that of a platform-specific app. </vt:lpstr>
      <vt:lpstr>  Cross-platform apps built with web technologies, packaged as native apps.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KENFACK ABEL</cp:lastModifiedBy>
  <cp:revision>18</cp:revision>
  <dcterms:created xsi:type="dcterms:W3CDTF">2018-08-24T03:53:00Z</dcterms:created>
  <dcterms:modified xsi:type="dcterms:W3CDTF">2025-03-31T19:39:23Z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1033-12.2.0.19805</vt:lpwstr>
  </property>
  <property fmtid="{D5CDD505-2E9C-101B-9397-08002B2CF9AE}" pid="3" name="ICV">
    <vt:lpwstr>520ECF0F7E904ACDA8F79C854FFBD3F4_13</vt:lpwstr>
  </property>
</Properties>
</file>